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8" r:id="rId7"/>
    <p:sldId id="259" r:id="rId8"/>
    <p:sldId id="260" r:id="rId9"/>
    <p:sldId id="262" r:id="rId10"/>
    <p:sldId id="261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11E"/>
    <a:srgbClr val="ECF3DA"/>
    <a:srgbClr val="009900"/>
    <a:srgbClr val="4A8282"/>
    <a:srgbClr val="7F7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A23F4-8BA6-44E3-8027-15D084F40853}" v="604" dt="2023-10-06T07:09:11.672"/>
    <p1510:client id="{39ECED1F-9A21-4B52-A9D7-A297993901F8}" v="7" vWet="7" dt="2023-10-03T10:05:11.126"/>
    <p1510:client id="{A437E167-44C3-4307-AC3B-7B15F43C9D33}" v="4" dt="2023-10-05T12:19:46.731"/>
    <p1510:client id="{C79B6248-68D0-4703-A860-5EB029AFEDB7}" v="38" dt="2023-10-03T10:05:15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239C-90D0-4070-A423-022F66D14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579F9-6C42-411F-B67E-81E1DE24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59E9B-08E3-4B78-BB39-7D603FA9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1961-3710-453D-BFA3-26DA7290F26A}" type="datetimeFigureOut">
              <a:rPr lang="de-CH" smtClean="0"/>
              <a:t>04.12.23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18307C-89E0-43CD-873E-909C3AF5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AD2B8-FDD7-41C8-B04F-16E6D2A5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038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04.12.23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29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09CA9D-658F-48FE-ABA1-08186C78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06813-20A8-4BE5-B3DC-FF05008F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8ACA4-4EFC-4CAD-B5A0-AFCF6437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1961-3710-453D-BFA3-26DA7290F26A}" type="datetimeFigureOut">
              <a:rPr lang="de-CH" smtClean="0"/>
              <a:t>04.12.23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AF0ADC-DDE9-4778-B8E7-F12224338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DE350-C33C-4339-8A1A-9B640BB4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30966D-F0DF-4DFA-2747-7B0BFD1F1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3D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D19E5897-9F18-0904-5A40-F45338B7FA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96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91429C3-73CC-09C5-C3FA-BBB9BC178507}"/>
              </a:ext>
            </a:extLst>
          </p:cNvPr>
          <p:cNvSpPr txBox="1"/>
          <p:nvPr/>
        </p:nvSpPr>
        <p:spPr>
          <a:xfrm>
            <a:off x="510886" y="3429000"/>
            <a:ext cx="111702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>
                <a:solidFill>
                  <a:srgbClr val="7F7B6C"/>
                </a:solidFill>
                <a:latin typeface="Montserrat" panose="000005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GOTT</a:t>
            </a:r>
          </a:p>
          <a:p>
            <a:pPr algn="ctr"/>
            <a:r>
              <a:rPr lang="de-DE" sz="4000" b="1">
                <a:solidFill>
                  <a:srgbClr val="7F7B6C"/>
                </a:solidFill>
                <a:latin typeface="Montserrat" panose="000005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LÄDT EIN</a:t>
            </a:r>
          </a:p>
          <a:p>
            <a:pPr algn="ctr"/>
            <a:r>
              <a:rPr lang="de-DE" sz="2000">
                <a:solidFill>
                  <a:srgbClr val="7F7B6C"/>
                </a:solidFill>
                <a:latin typeface="Montserrat" panose="000005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VISION FOR MISSION</a:t>
            </a:r>
            <a:endParaRPr lang="de-CH" sz="2000">
              <a:solidFill>
                <a:srgbClr val="7F7B6C"/>
              </a:solidFill>
              <a:latin typeface="Montserrat" panose="00000500000000000000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0C335B-B0DD-B270-B35F-79C2B3404FCF}"/>
              </a:ext>
            </a:extLst>
          </p:cNvPr>
          <p:cNvSpPr txBox="1"/>
          <p:nvPr/>
        </p:nvSpPr>
        <p:spPr>
          <a:xfrm>
            <a:off x="4470399" y="5740400"/>
            <a:ext cx="3022601" cy="646331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 panose="00000500000000000000"/>
              </a:rPr>
              <a:t>ALLIANZGEBETSWOCHE</a:t>
            </a:r>
          </a:p>
          <a:p>
            <a:pPr algn="ctr"/>
            <a:r>
              <a:rPr lang="de-CH" b="1" i="1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 panose="00000500000000000000"/>
              </a:rPr>
              <a:t>14. – 21. JÄNNER 2024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81B93E-E419-0056-CB59-2E2EA752E1B0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C97ECFB-BA3D-972A-5C16-4E1236B83E05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4137715-FABF-34F8-6C40-B42E6ADE2671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7" name="Grafik 6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C38F8736-87F5-9070-E8CA-A26B5A034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9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solidFill>
                  <a:srgbClr val="7F7B6C"/>
                </a:solidFill>
                <a:latin typeface="Montserrat" panose="000005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Gott lädt ein …</a:t>
            </a:r>
          </a:p>
          <a:p>
            <a:pPr algn="ctr"/>
            <a:r>
              <a:rPr lang="de-DE" sz="2400">
                <a:solidFill>
                  <a:srgbClr val="7F7B6C"/>
                </a:solidFill>
                <a:latin typeface="Montserrat" panose="000005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als der dreieinige Gott</a:t>
            </a:r>
            <a:endParaRPr lang="de-CH" sz="2400">
              <a:solidFill>
                <a:srgbClr val="7F7B6C"/>
              </a:solidFill>
              <a:latin typeface="Montserrat" panose="00000500000000000000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Und Jesus trat herzu, redete mit ihnen und sprach: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Mir ist gegeben alle Gewalt im Himmel und auf Erden.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Darum gehet hin und lehret alle Völker: 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Taufet sie auf den Namen des Vaters und des Sohnes und des  Heiligen Geistes. 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(Matthäus 28,18-19)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636570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i="1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 panose="00000500000000000000" pitchFamily="2" charset="0"/>
              </a:rPr>
              <a:t>Sonntag, 14.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3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 lädt ein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Durch sein Wort</a:t>
            </a:r>
            <a:endParaRPr lang="de-DE" sz="2400" dirty="0">
              <a:solidFill>
                <a:srgbClr val="7F7B6C"/>
              </a:solidFill>
              <a:latin typeface="Montserrat" panose="00000500000000000000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In meinem Herzen berge ich dein Wort,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damit ich nicht gegen dich 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sündige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. </a:t>
            </a:r>
            <a:br>
              <a:rPr lang="en-US" dirty="0"/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(...) Deine Vorschriften habe ich auf ewig zum Erbe erhalten,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sie sind meines Herzens Freude.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(Psalm 119,11+111; ZB)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636570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Montag, 15.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7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 lädt ein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Durch Jesus Christus</a:t>
            </a:r>
            <a:endParaRPr lang="de-DE" sz="2400" dirty="0">
              <a:solidFill>
                <a:srgbClr val="7F7B6C"/>
              </a:solidFill>
              <a:latin typeface="Montserrat" panose="00000500000000000000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Und Jesus trat herzu, redete mit ihnen und sprach: Mir ist gegeben alle Gewalt im Himmel und auf Erden. Darum gehet hin und lehret alle Völker: 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Taufet sie auf den Namen des Vaters und des Sohnes und des  Heiligen Geistes. 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(Matthäus 28,18-19)</a:t>
            </a:r>
            <a:endParaRPr lang="de-DE" sz="2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757522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Dienstag, 16.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2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 lädt ein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zu umfassender Freiheit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Der Geist Gottes des Herrn ist auf mir, weil der Herr mich gesalbt hat. Er hat mich gesandt, den Elenden gute Botschaft zu bringen, die zerbrochenen Herzen zu verbinden, zu 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verkündigen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den Gefangenen die Freiheit, den Gebundenen, dass sie frei und ledig sein sollen; zu 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verkündigen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ein gnädiges Jahr des Herrn.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(Jesaja 61,1-2)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757522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Mittwoch, 17.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1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Gottes Mission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erfüllen wir gemeinsam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Wie du mich gesandt hast in die Welt, so habe auch ich sie in die Welt gesandt. Ich bitte aber nicht allein 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für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sie, sondern auch 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für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die, die durch ihr Wort an mich glauben werden.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(Johannes 17,18+20)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757522" cy="646331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Donnerstag, 18.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8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Gottes Mission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hat ihren Preis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Darum gehet hin und lehret alle Völker: Taufet sie auf den Namen des Vaters und des Sohnes und des Heiligen Geistes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und lehret sie halten alles, was ich euch befohlen habe.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Und siehe, ich bin bei euch alle Tage bis an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der Welt Ende.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(Matthäus 28,19-20)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757522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Freitag, 19.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3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Gottes Mission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erfordert Ausdauer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Denn bevor das Ende kommt,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muss das Evangelium allen Völkern 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verkündet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werden.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(Markus 13,10; NGÜ)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757522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Samstag, 20.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7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Screenshot, Reihe, Dunkelheit, Kunst enthält.&#10;&#10;Automatisch generierte Beschreibung">
            <a:extLst>
              <a:ext uri="{FF2B5EF4-FFF2-40B4-BE49-F238E27FC236}">
                <a16:creationId xmlns:a16="http://schemas.microsoft.com/office/drawing/2014/main" id="{F015906E-643A-9D9B-0B1E-E63E1E2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4" y="-821581"/>
            <a:ext cx="4431409" cy="44314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21AD0D-376E-49BB-9983-6745BFB612C2}"/>
              </a:ext>
            </a:extLst>
          </p:cNvPr>
          <p:cNvSpPr txBox="1"/>
          <p:nvPr/>
        </p:nvSpPr>
        <p:spPr>
          <a:xfrm>
            <a:off x="599786" y="1277504"/>
            <a:ext cx="111702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200" b="1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Gottes Mission …</a:t>
            </a:r>
          </a:p>
          <a:p>
            <a:pPr algn="ctr"/>
            <a:r>
              <a:rPr lang="de-DE" sz="2400" dirty="0">
                <a:solidFill>
                  <a:srgbClr val="7F7B6C"/>
                </a:solidFill>
                <a:latin typeface="Montserrat"/>
                <a:ea typeface="Open Sans Semibold"/>
                <a:cs typeface="Open Sans Semibold"/>
              </a:rPr>
              <a:t>geht weiter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21AC4-3C43-42DD-BD06-4F4A6FB60277}"/>
              </a:ext>
            </a:extLst>
          </p:cNvPr>
          <p:cNvSpPr txBox="1"/>
          <p:nvPr/>
        </p:nvSpPr>
        <p:spPr>
          <a:xfrm>
            <a:off x="2034886" y="2631133"/>
            <a:ext cx="773518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Sein Herr sprach zu ihm: Recht so, du guter und treuer Knecht,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du bist 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über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wenigem treu gewesen, ich will dich </a:t>
            </a:r>
            <a:r>
              <a:rPr lang="de-DE" sz="2000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über</a:t>
            </a: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viel setzen;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geh hinein zu deines Herrn Freude! </a:t>
            </a:r>
            <a:b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de-DE" sz="2000" i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(Matthäus 25,23)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endParaRPr lang="de-DE" sz="2000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algn="ctr"/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rafik 6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DFC84C9D-9835-3DD2-4122-D406A05E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26" y="-2661041"/>
            <a:ext cx="4055165" cy="40551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7F558D-BD24-F6F3-7088-C067B0552D07}"/>
              </a:ext>
            </a:extLst>
          </p:cNvPr>
          <p:cNvSpPr txBox="1"/>
          <p:nvPr/>
        </p:nvSpPr>
        <p:spPr>
          <a:xfrm>
            <a:off x="4777715" y="348310"/>
            <a:ext cx="2757522" cy="369332"/>
          </a:xfrm>
          <a:prstGeom prst="rect">
            <a:avLst/>
          </a:prstGeom>
          <a:noFill/>
          <a:ln>
            <a:solidFill>
              <a:srgbClr val="95C11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morant Garamond"/>
              </a:rPr>
              <a:t>Sonntag, 21. Jänner 2024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E36897-8F74-1716-3164-5F0E2174454F}"/>
              </a:ext>
            </a:extLst>
          </p:cNvPr>
          <p:cNvGrpSpPr/>
          <p:nvPr/>
        </p:nvGrpSpPr>
        <p:grpSpPr>
          <a:xfrm>
            <a:off x="9771017" y="265814"/>
            <a:ext cx="1998996" cy="779215"/>
            <a:chOff x="9771017" y="265814"/>
            <a:chExt cx="1998996" cy="77921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1A4EEC9-51CC-8229-775B-31DFAE31F70A}"/>
                </a:ext>
              </a:extLst>
            </p:cNvPr>
            <p:cNvSpPr/>
            <p:nvPr/>
          </p:nvSpPr>
          <p:spPr>
            <a:xfrm>
              <a:off x="9771017" y="265814"/>
              <a:ext cx="1998996" cy="77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905C6A-0B2E-475F-3B7E-587C41586917}"/>
                </a:ext>
              </a:extLst>
            </p:cNvPr>
            <p:cNvSpPr/>
            <p:nvPr/>
          </p:nvSpPr>
          <p:spPr>
            <a:xfrm>
              <a:off x="9844620" y="331048"/>
              <a:ext cx="1855542" cy="650432"/>
            </a:xfrm>
            <a:prstGeom prst="rect">
              <a:avLst/>
            </a:prstGeom>
            <a:ln>
              <a:solidFill>
                <a:srgbClr val="95C1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3BD1419F-4F7D-FA13-6F73-66BD368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799" y="370022"/>
              <a:ext cx="1453368" cy="58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39BC4529CC764A8D969D27F2FA9AE7" ma:contentTypeVersion="17" ma:contentTypeDescription="Ein neues Dokument erstellen." ma:contentTypeScope="" ma:versionID="0a8d2b1f53eee3d204c81bc7f560cef3">
  <xsd:schema xmlns:xsd="http://www.w3.org/2001/XMLSchema" xmlns:xs="http://www.w3.org/2001/XMLSchema" xmlns:p="http://schemas.microsoft.com/office/2006/metadata/properties" xmlns:ns2="0d31acd3-b82f-4095-9817-6e758cee5ef7" xmlns:ns3="c7a85161-fd93-4805-861a-30959aa65e51" targetNamespace="http://schemas.microsoft.com/office/2006/metadata/properties" ma:root="true" ma:fieldsID="9396cda1ffdbd43436ceb44543f61f27" ns2:_="" ns3:_="">
    <xsd:import namespace="0d31acd3-b82f-4095-9817-6e758cee5ef7"/>
    <xsd:import namespace="c7a85161-fd93-4805-861a-30959aa65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1acd3-b82f-4095-9817-6e758cee5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e1d85c8-256c-4485-945b-1ae8f99361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85161-fd93-4805-861a-30959aa65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6e7bfb-f004-4700-aa8d-25fc17a27f69}" ma:internalName="TaxCatchAll" ma:showField="CatchAllData" ma:web="c7a85161-fd93-4805-861a-30959aa65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a85161-fd93-4805-861a-30959aa65e51" xsi:nil="true"/>
    <lcf76f155ced4ddcb4097134ff3c332f xmlns="0d31acd3-b82f-4095-9817-6e758cee5e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8CB68-9AC6-4C3C-B9E3-CD269A2CD262}">
  <ds:schemaRefs>
    <ds:schemaRef ds:uri="0d31acd3-b82f-4095-9817-6e758cee5ef7"/>
    <ds:schemaRef ds:uri="c7a85161-fd93-4805-861a-30959aa65e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520ABE-BD9B-4F9C-B708-52DA207453CC}">
  <ds:schemaRefs>
    <ds:schemaRef ds:uri="0d31acd3-b82f-4095-9817-6e758cee5ef7"/>
    <ds:schemaRef ds:uri="c7a85161-fd93-4805-861a-30959aa65e5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7717EA-D57E-4075-9612-5961878D50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Breitbild</PresentationFormat>
  <Paragraphs>54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Cormorant Garamond</vt:lpstr>
      <vt:lpstr>Montserrat</vt:lpstr>
      <vt:lpstr>Montserrat Light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Brigitte Kreuzwirth</cp:lastModifiedBy>
  <cp:revision>133</cp:revision>
  <dcterms:created xsi:type="dcterms:W3CDTF">2021-09-09T15:33:07Z</dcterms:created>
  <dcterms:modified xsi:type="dcterms:W3CDTF">2023-12-04T10:54:19Z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0x0101005639BC4529CC764A8D969D27F2FA9AE7</vt:lpwstr>
  </property>
  <property fmtid="{D5CDD505-2E9C-101B-9397-08002B2CF9AE}" pid="3" name="MediaServiceImageTags">
    <vt:lpwstr/>
  </property>
</Properties>
</file>